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4" r:id="rId13"/>
    <p:sldId id="268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0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6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6/21/2021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048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923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58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979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29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827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694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26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07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13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2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6/21/2021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2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b="1" spc="20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91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200" b="1" kern="1200" spc="7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 spc="2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 spc="2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 spc="2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 spc="2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44FFB6E-C909-4B93-87C9-1057973158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743804"/>
            <a:ext cx="4102609" cy="3793482"/>
          </a:xfrm>
        </p:spPr>
        <p:txBody>
          <a:bodyPr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ko-KR" altLang="en-US" sz="4200"/>
              <a:t>컴실</a:t>
            </a:r>
            <a:r>
              <a:rPr lang="en-US" altLang="ko-KR" sz="4200"/>
              <a:t>1 </a:t>
            </a:r>
            <a:r>
              <a:rPr lang="ko-KR" altLang="en-US" sz="4200"/>
              <a:t>프로젝트</a:t>
            </a:r>
            <a:br>
              <a:rPr lang="en-US" altLang="ko-KR" sz="4200"/>
            </a:br>
            <a:r>
              <a:rPr lang="en-US" altLang="ko-KR" sz="4200"/>
              <a:t>Teleportation Maze</a:t>
            </a:r>
            <a:endParaRPr lang="ko-KR" altLang="en-US" sz="420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7FBE8B-419B-4F27-B6C7-D6F16DB4A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691564"/>
            <a:ext cx="4102609" cy="1422631"/>
          </a:xfrm>
        </p:spPr>
        <p:txBody>
          <a:bodyPr>
            <a:normAutofit/>
          </a:bodyPr>
          <a:lstStyle/>
          <a:p>
            <a:pPr algn="l"/>
            <a:r>
              <a:rPr lang="en-US" altLang="ko-KR" dirty="0"/>
              <a:t>20201585 </a:t>
            </a:r>
            <a:r>
              <a:rPr lang="ko-KR" altLang="en-US" dirty="0"/>
              <a:t>박준하</a:t>
            </a:r>
            <a:endParaRPr lang="ko-KR" alt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2ABBDB1C-DA58-47E6-88CE-2324E56575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91" r="19952" b="-1"/>
          <a:stretch/>
        </p:blipFill>
        <p:spPr>
          <a:xfrm>
            <a:off x="5349241" y="10"/>
            <a:ext cx="684275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007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C4A0336-662C-41C3-8DC8-3104A1694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2F8A708-0616-420F-A7CD-74B0C45EF3F3}"/>
              </a:ext>
            </a:extLst>
          </p:cNvPr>
          <p:cNvPicPr/>
          <p:nvPr/>
        </p:nvPicPr>
        <p:blipFill rotWithShape="1">
          <a:blip r:embed="rId2"/>
          <a:srcRect l="18252" t="17149" r="34348" b="12203"/>
          <a:stretch/>
        </p:blipFill>
        <p:spPr bwMode="auto">
          <a:xfrm>
            <a:off x="3698921" y="336648"/>
            <a:ext cx="7322517" cy="6105524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132702-3783-4C31-A4ED-28DF98953A4B}"/>
              </a:ext>
            </a:extLst>
          </p:cNvPr>
          <p:cNvSpPr txBox="1"/>
          <p:nvPr/>
        </p:nvSpPr>
        <p:spPr>
          <a:xfrm>
            <a:off x="643931" y="785105"/>
            <a:ext cx="22846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/>
              <a:t>4</a:t>
            </a:r>
            <a:r>
              <a:rPr lang="ko-KR" altLang="en-US" sz="3600" dirty="0"/>
              <a:t>번 과정의</a:t>
            </a:r>
            <a:endParaRPr lang="en-US" altLang="ko-KR" sz="3600" dirty="0"/>
          </a:p>
          <a:p>
            <a:r>
              <a:rPr lang="en-US" altLang="ko-KR" sz="3600" dirty="0"/>
              <a:t>Flow chart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68558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C4A0336-662C-41C3-8DC8-3104A1694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132702-3783-4C31-A4ED-28DF98953A4B}"/>
              </a:ext>
            </a:extLst>
          </p:cNvPr>
          <p:cNvSpPr txBox="1"/>
          <p:nvPr/>
        </p:nvSpPr>
        <p:spPr>
          <a:xfrm>
            <a:off x="643931" y="785105"/>
            <a:ext cx="22846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/>
              <a:t>5</a:t>
            </a:r>
            <a:r>
              <a:rPr lang="ko-KR" altLang="en-US" sz="3600" dirty="0"/>
              <a:t>번 과정의</a:t>
            </a:r>
            <a:endParaRPr lang="en-US" altLang="ko-KR" sz="3600" dirty="0"/>
          </a:p>
          <a:p>
            <a:r>
              <a:rPr lang="en-US" altLang="ko-KR" sz="3600" dirty="0"/>
              <a:t>Flow chart</a:t>
            </a:r>
            <a:endParaRPr lang="ko-KR" altLang="en-US" sz="3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F85115A-DDF8-401A-8801-374EF42C6A0E}"/>
              </a:ext>
            </a:extLst>
          </p:cNvPr>
          <p:cNvPicPr/>
          <p:nvPr/>
        </p:nvPicPr>
        <p:blipFill rotWithShape="1">
          <a:blip r:embed="rId2"/>
          <a:srcRect l="22614" t="17143" r="32052" b="7324"/>
          <a:stretch/>
        </p:blipFill>
        <p:spPr bwMode="auto">
          <a:xfrm>
            <a:off x="3761213" y="296403"/>
            <a:ext cx="7404092" cy="626519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90280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알고리즘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72AF93B9-2D52-42A7-A4E1-9B920C67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0096" y="2730500"/>
            <a:ext cx="9144000" cy="312724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Teleport platform</a:t>
            </a:r>
            <a:r>
              <a:rPr lang="ko-KR" altLang="en-US" dirty="0"/>
              <a:t>이 존재하는 미로의 </a:t>
            </a:r>
            <a:r>
              <a:rPr lang="en-US" altLang="ko-KR" dirty="0"/>
              <a:t>DFS </a:t>
            </a:r>
            <a:r>
              <a:rPr lang="ko-KR" altLang="en-US" dirty="0"/>
              <a:t>탐색의 경우</a:t>
            </a:r>
            <a:r>
              <a:rPr lang="en-US" altLang="ko-KR" dirty="0"/>
              <a:t>, 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/>
              <a:t>일반 미로를 탐색하는 </a:t>
            </a:r>
            <a:r>
              <a:rPr lang="en-US" altLang="ko-KR" dirty="0"/>
              <a:t>DFS</a:t>
            </a:r>
            <a:r>
              <a:rPr lang="ko-KR" altLang="en-US" dirty="0"/>
              <a:t>에서 미로의 방의 상하좌우와 더불어 </a:t>
            </a:r>
            <a:r>
              <a:rPr lang="en-US" altLang="ko-KR" dirty="0"/>
              <a:t>teleport platform</a:t>
            </a:r>
            <a:r>
              <a:rPr lang="ko-KR" altLang="en-US" dirty="0"/>
              <a:t>을 통해 갈 수 있는 또 하나의 경우를 추가로 고려함으로써 구현하였다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53989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1517903"/>
            <a:ext cx="10668002" cy="1345115"/>
          </a:xfrm>
        </p:spPr>
        <p:txBody>
          <a:bodyPr>
            <a:normAutofit/>
          </a:bodyPr>
          <a:lstStyle/>
          <a:p>
            <a:r>
              <a:rPr lang="en-US" altLang="ko-KR"/>
              <a:t>3. </a:t>
            </a:r>
            <a:r>
              <a:rPr lang="ko-KR" altLang="en-US"/>
              <a:t>자료구조 및 핵심 변수</a:t>
            </a:r>
            <a:endParaRPr lang="ko-KR" altLang="en-US" dirty="0"/>
          </a:p>
        </p:txBody>
      </p:sp>
      <p:graphicFrame>
        <p:nvGraphicFramePr>
          <p:cNvPr id="3" name="내용 개체 틀 2">
            <a:extLst>
              <a:ext uri="{FF2B5EF4-FFF2-40B4-BE49-F238E27FC236}">
                <a16:creationId xmlns:a16="http://schemas.microsoft.com/office/drawing/2014/main" id="{7C0568E5-3C21-4316-B46F-C851CF02F4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9809871"/>
              </p:ext>
            </p:extLst>
          </p:nvPr>
        </p:nvGraphicFramePr>
        <p:xfrm>
          <a:off x="762000" y="2579683"/>
          <a:ext cx="10668001" cy="3347875"/>
        </p:xfrm>
        <a:graphic>
          <a:graphicData uri="http://schemas.openxmlformats.org/drawingml/2006/table">
            <a:tbl>
              <a:tblPr firstRow="1" firstCol="1" bandRow="1"/>
              <a:tblGrid>
                <a:gridCol w="5231871">
                  <a:extLst>
                    <a:ext uri="{9D8B030D-6E8A-4147-A177-3AD203B41FA5}">
                      <a16:colId xmlns:a16="http://schemas.microsoft.com/office/drawing/2014/main" val="310172489"/>
                    </a:ext>
                  </a:extLst>
                </a:gridCol>
                <a:gridCol w="5436130">
                  <a:extLst>
                    <a:ext uri="{9D8B030D-6E8A-4147-A177-3AD203B41FA5}">
                      <a16:colId xmlns:a16="http://schemas.microsoft.com/office/drawing/2014/main" val="176080217"/>
                    </a:ext>
                  </a:extLst>
                </a:gridCol>
              </a:tblGrid>
              <a:tr h="939906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MazeRoom</a:t>
                      </a:r>
                      <a:r>
                        <a:rPr lang="en-US" sz="18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 **maze</a:t>
                      </a:r>
                      <a:endParaRPr lang="en-US" altLang="ko-KR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5342" marR="125342" marT="1740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미로의 벽 정보와 </a:t>
                      </a:r>
                      <a:r>
                        <a:rPr 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setNumber</a:t>
                      </a:r>
                      <a:r>
                        <a:rPr lang="ko-KR" alt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를 저장하기 위한 </a:t>
                      </a:r>
                      <a:r>
                        <a:rPr lang="en-US" altLang="ko-KR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ko-KR" alt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차원 구조체 배열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5342" marR="125342" marT="1740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5599639"/>
                  </a:ext>
                </a:extLst>
              </a:tr>
              <a:tr h="939906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TeleRoom **tele</a:t>
                      </a:r>
                      <a:endParaRPr lang="en-US" altLang="ko-KR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5342" marR="125342" marT="1740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미로에 존재하는 </a:t>
                      </a:r>
                      <a:r>
                        <a:rPr 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teleportation platform</a:t>
                      </a:r>
                      <a:r>
                        <a:rPr lang="ko-KR" alt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의 정보를 저장하기 위한 </a:t>
                      </a:r>
                      <a:r>
                        <a:rPr lang="en-US" altLang="ko-KR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ko-KR" alt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차원 구조체 배열</a:t>
                      </a:r>
                      <a:endParaRPr lang="ko-KR" alt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5342" marR="125342" marT="1740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1061649"/>
                  </a:ext>
                </a:extLst>
              </a:tr>
              <a:tr h="939906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Vector &lt;TeleCandidateSets&gt; candidateSets</a:t>
                      </a:r>
                      <a:endParaRPr lang="en-US" altLang="ko-KR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5342" marR="125342" marT="1740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teleportation platform</a:t>
                      </a:r>
                      <a:r>
                        <a:rPr lang="ko-KR" altLang="en-US" sz="18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의 후보들을 </a:t>
                      </a:r>
                      <a:r>
                        <a:rPr lang="en-US" sz="18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setNumber</a:t>
                      </a:r>
                      <a:r>
                        <a:rPr lang="ko-KR" altLang="en-US" sz="18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에 따라 저장하기 위한 구조체 </a:t>
                      </a:r>
                      <a:r>
                        <a:rPr lang="ko-KR" altLang="en-US" sz="18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백터</a:t>
                      </a:r>
                      <a:endParaRPr lang="ko-KR" alt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5342" marR="125342" marT="1740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017972"/>
                  </a:ext>
                </a:extLst>
              </a:tr>
              <a:tr h="528157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Vector &lt;Coordiate&gt; s</a:t>
                      </a:r>
                      <a:endParaRPr lang="en-US" altLang="ko-KR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5342" marR="125342" marT="1740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Iterative DFS</a:t>
                      </a:r>
                      <a:r>
                        <a:rPr lang="ko-KR" altLang="en-US" sz="18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를 위한 스택</a:t>
                      </a:r>
                      <a:endParaRPr lang="ko-KR" alt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5342" marR="125342" marT="1740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1142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1101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1517903"/>
            <a:ext cx="10668002" cy="1345115"/>
          </a:xfrm>
        </p:spPr>
        <p:txBody>
          <a:bodyPr>
            <a:normAutofit/>
          </a:bodyPr>
          <a:lstStyle/>
          <a:p>
            <a:r>
              <a:rPr lang="en-US" altLang="ko-KR"/>
              <a:t>3. </a:t>
            </a:r>
            <a:r>
              <a:rPr lang="ko-KR" altLang="en-US"/>
              <a:t>자료구조 및 핵심 변수</a:t>
            </a:r>
            <a:endParaRPr lang="ko-KR" altLang="en-US" dirty="0"/>
          </a:p>
        </p:txBody>
      </p:sp>
      <p:graphicFrame>
        <p:nvGraphicFramePr>
          <p:cNvPr id="9" name="내용 개체 틀 8">
            <a:extLst>
              <a:ext uri="{FF2B5EF4-FFF2-40B4-BE49-F238E27FC236}">
                <a16:creationId xmlns:a16="http://schemas.microsoft.com/office/drawing/2014/main" id="{95C848D7-5568-461A-BC55-D3B2256CB1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6217512"/>
              </p:ext>
            </p:extLst>
          </p:nvPr>
        </p:nvGraphicFramePr>
        <p:xfrm>
          <a:off x="1477674" y="2762452"/>
          <a:ext cx="9008050" cy="3459816"/>
        </p:xfrm>
        <a:graphic>
          <a:graphicData uri="http://schemas.openxmlformats.org/drawingml/2006/table">
            <a:tbl>
              <a:tblPr firstRow="1" firstCol="1" bandRow="1"/>
              <a:tblGrid>
                <a:gridCol w="3346001">
                  <a:extLst>
                    <a:ext uri="{9D8B030D-6E8A-4147-A177-3AD203B41FA5}">
                      <a16:colId xmlns:a16="http://schemas.microsoft.com/office/drawing/2014/main" val="3300601816"/>
                    </a:ext>
                  </a:extLst>
                </a:gridCol>
                <a:gridCol w="5662049">
                  <a:extLst>
                    <a:ext uri="{9D8B030D-6E8A-4147-A177-3AD203B41FA5}">
                      <a16:colId xmlns:a16="http://schemas.microsoft.com/office/drawing/2014/main" val="2289949259"/>
                    </a:ext>
                  </a:extLst>
                </a:gridCol>
              </a:tblGrid>
              <a:tr h="404222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Int height</a:t>
                      </a:r>
                      <a:endParaRPr lang="en-US" altLang="ko-KR" sz="3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미로의 높이</a:t>
                      </a:r>
                      <a:endParaRPr lang="ko-KR" altLang="en-US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9617799"/>
                  </a:ext>
                </a:extLst>
              </a:tr>
              <a:tr h="404222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Int width</a:t>
                      </a:r>
                      <a:endParaRPr lang="en-US" altLang="ko-KR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미로의 너비</a:t>
                      </a:r>
                      <a:endParaRPr lang="ko-KR" altLang="en-US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931821"/>
                  </a:ext>
                </a:extLst>
              </a:tr>
              <a:tr h="719353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Int lastRoomN</a:t>
                      </a:r>
                      <a:endParaRPr lang="en-US" altLang="ko-KR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Maze </a:t>
                      </a: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배열의 </a:t>
                      </a: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cell</a:t>
                      </a: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에서 가장 최근에 추가한 </a:t>
                      </a: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room</a:t>
                      </a: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의 번호</a:t>
                      </a:r>
                      <a:endParaRPr lang="ko-KR" altLang="en-US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3294598"/>
                  </a:ext>
                </a:extLst>
              </a:tr>
              <a:tr h="719353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Int lastTeleN</a:t>
                      </a:r>
                      <a:endParaRPr lang="en-US" altLang="ko-KR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Tele </a:t>
                      </a: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배열의 </a:t>
                      </a: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cell</a:t>
                      </a: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에서 가장 최근에 추가한 </a:t>
                      </a: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teleport platform</a:t>
                      </a: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의 번호</a:t>
                      </a:r>
                      <a:endParaRPr lang="ko-KR" altLang="en-US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0742625"/>
                  </a:ext>
                </a:extLst>
              </a:tr>
              <a:tr h="404222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Int isOpen</a:t>
                      </a:r>
                      <a:endParaRPr lang="en-US" altLang="ko-KR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미로가 생성되었는지 판단하는 변수</a:t>
                      </a:r>
                      <a:endParaRPr lang="ko-KR" altLang="en-US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6169526"/>
                  </a:ext>
                </a:extLst>
              </a:tr>
              <a:tr h="404222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Int </a:t>
                      </a:r>
                      <a:r>
                        <a:rPr lang="en-US" sz="19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isDFS</a:t>
                      </a:r>
                      <a:endParaRPr lang="en-US" altLang="ko-KR" sz="3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DFS</a:t>
                      </a:r>
                      <a:r>
                        <a:rPr lang="ko-KR" altLang="en-US" sz="19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함수를 실행시켰는지 판단하는 변수</a:t>
                      </a:r>
                      <a:endParaRPr lang="ko-KR" altLang="en-US" sz="3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5683059"/>
                  </a:ext>
                </a:extLst>
              </a:tr>
              <a:tr h="404222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9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Int </a:t>
                      </a:r>
                      <a:r>
                        <a:rPr lang="en-US" sz="19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isFirst</a:t>
                      </a:r>
                      <a:endParaRPr lang="en-US" altLang="ko-KR" sz="3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9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처음으로 미로를 생성한 것인지 판단하는 변수</a:t>
                      </a:r>
                      <a:endParaRPr lang="ko-KR" altLang="en-US" sz="3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2532" marR="132532" marT="18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6433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1810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DFFAB7E-4788-405E-A4D8-B6644AE46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9F985A2-1334-4D86-97FF-10FE78059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11151DD-A4A6-4DD2-B74D-ECEC523EE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12192000" cy="6099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17650"/>
            <a:ext cx="4465093" cy="279717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5000"/>
              </a:lnSpc>
            </a:pPr>
            <a:r>
              <a:rPr lang="en-US" altLang="ko-KR" sz="6000" spc="-50" dirty="0"/>
              <a:t>4. </a:t>
            </a:r>
            <a:r>
              <a:rPr lang="ko-KR" altLang="en-US" sz="6000" spc="-50" dirty="0"/>
              <a:t>함수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0F84F6C-AF20-4C53-B9ED-7D050F43B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60118"/>
              </p:ext>
            </p:extLst>
          </p:nvPr>
        </p:nvGraphicFramePr>
        <p:xfrm>
          <a:off x="4051788" y="1137509"/>
          <a:ext cx="7233139" cy="5341934"/>
        </p:xfrm>
        <a:graphic>
          <a:graphicData uri="http://schemas.openxmlformats.org/drawingml/2006/table">
            <a:tbl>
              <a:tblPr firstRow="1" firstCol="1" bandRow="1"/>
              <a:tblGrid>
                <a:gridCol w="3501393">
                  <a:extLst>
                    <a:ext uri="{9D8B030D-6E8A-4147-A177-3AD203B41FA5}">
                      <a16:colId xmlns:a16="http://schemas.microsoft.com/office/drawing/2014/main" val="3007012209"/>
                    </a:ext>
                  </a:extLst>
                </a:gridCol>
                <a:gridCol w="3731746">
                  <a:extLst>
                    <a:ext uri="{9D8B030D-6E8A-4147-A177-3AD203B41FA5}">
                      <a16:colId xmlns:a16="http://schemas.microsoft.com/office/drawing/2014/main" val="1703282106"/>
                    </a:ext>
                  </a:extLst>
                </a:gridCol>
              </a:tblGrid>
              <a:tr h="601830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makeTeleMaze();</a:t>
                      </a:r>
                      <a:endParaRPr lang="en-US" altLang="ko-KR" sz="2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 생성 알고리즘을 시작하는 함수</a:t>
                      </a:r>
                      <a:r>
                        <a:rPr lang="en-US" altLang="ko-KR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아래 함수들을 여러 번 호출한다</a:t>
                      </a:r>
                      <a:r>
                        <a:rPr lang="en-US" altLang="ko-KR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1871752"/>
                  </a:ext>
                </a:extLst>
              </a:tr>
              <a:tr h="601830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initializeMaze</a:t>
                      </a:r>
                      <a:r>
                        <a:rPr lang="en-US" sz="16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();</a:t>
                      </a:r>
                      <a:endParaRPr lang="en-US" altLang="ko-KR" sz="2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알고리즘과 관련된 변수들을 초기화한다</a:t>
                      </a:r>
                      <a:r>
                        <a:rPr lang="en-US" altLang="ko-KR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1128155"/>
                  </a:ext>
                </a:extLst>
              </a:tr>
              <a:tr h="601830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fillRoomNum(int rowN);</a:t>
                      </a:r>
                      <a:endParaRPr lang="en-US" altLang="ko-KR" sz="2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rowN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번째 행의 초기화되어있지 않은 </a:t>
                      </a: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room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들을 초기화시킨다</a:t>
                      </a:r>
                      <a:r>
                        <a:rPr lang="en-US" altLang="ko-KR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135573"/>
                  </a:ext>
                </a:extLst>
              </a:tr>
              <a:tr h="865477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eraseRightWalls(int rowN);</a:t>
                      </a:r>
                      <a:endParaRPr lang="en-US" altLang="ko-KR" sz="2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rowN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번째 행의 오른쪽 벽을 확률에 따라 허물고 이에 따라 </a:t>
                      </a: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room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과 </a:t>
                      </a: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teleport platform 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후보의 집합을 갱신한다</a:t>
                      </a:r>
                      <a:r>
                        <a:rPr lang="en-US" altLang="ko-KR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3225833"/>
                  </a:ext>
                </a:extLst>
              </a:tr>
              <a:tr h="601830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eraseDownWalls(int rowN);</a:t>
                      </a:r>
                      <a:endParaRPr lang="en-US" altLang="ko-KR" sz="2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rowN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번째 행의 아래 벽을 확률에 따라 허문다</a:t>
                      </a:r>
                      <a:r>
                        <a:rPr lang="en-US" altLang="ko-KR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3716905"/>
                  </a:ext>
                </a:extLst>
              </a:tr>
              <a:tr h="601830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makeTeleCandidates(int rowN);</a:t>
                      </a:r>
                      <a:endParaRPr lang="en-US" altLang="ko-KR" sz="2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rowN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번째 행의 </a:t>
                      </a: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teleport platform 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후보들을 탐색하고 이를 집합에 추가한다</a:t>
                      </a:r>
                      <a:r>
                        <a:rPr lang="en-US" altLang="ko-KR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8000545"/>
                  </a:ext>
                </a:extLst>
              </a:tr>
              <a:tr h="865477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activateTele</a:t>
                      </a:r>
                      <a:r>
                        <a:rPr lang="en-US" sz="16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(int </a:t>
                      </a:r>
                      <a:r>
                        <a:rPr lang="en-US" sz="16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rowN</a:t>
                      </a:r>
                      <a:r>
                        <a:rPr lang="en-US" sz="16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);</a:t>
                      </a:r>
                      <a:endParaRPr lang="en-US" altLang="ko-KR" sz="2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한 쌍의 </a:t>
                      </a: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Teleport platform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을 활성화시키고 이에 따라 </a:t>
                      </a: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room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과 </a:t>
                      </a:r>
                      <a:r>
                        <a:rPr 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teleport platform </a:t>
                      </a:r>
                      <a:r>
                        <a:rPr lang="ko-KR" altLang="en-US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후보의 집합을 갱신한다</a:t>
                      </a:r>
                      <a:r>
                        <a:rPr lang="en-US" altLang="ko-KR" sz="14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109212"/>
                  </a:ext>
                </a:extLst>
              </a:tr>
              <a:tr h="601830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6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eraseLastRightWalls</a:t>
                      </a:r>
                      <a:r>
                        <a:rPr lang="en-US" sz="16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();</a:t>
                      </a:r>
                      <a:endParaRPr lang="en-US" altLang="ko-KR" sz="2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4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미로의 마지막 행에서 오른쪽 벽을 규칙에 따라 허문다</a:t>
                      </a:r>
                      <a:r>
                        <a:rPr lang="en-US" altLang="ko-KR" sz="14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0879" marR="80879" marT="11233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097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8342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27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5" name="Rectangle 29">
            <a:extLst>
              <a:ext uri="{FF2B5EF4-FFF2-40B4-BE49-F238E27FC236}">
                <a16:creationId xmlns:a16="http://schemas.microsoft.com/office/drawing/2014/main" id="{4843B56B-DD63-40AB-85E1-E18901E1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19344E4-CB02-427C-9FF0-E06375167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20E33D0-A190-4F8A-9DB6-C531C95CA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12192000" cy="6099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345873"/>
            <a:ext cx="10668000" cy="96407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5000"/>
              </a:lnSpc>
            </a:pPr>
            <a:r>
              <a:rPr lang="en-US" altLang="ko-KR" sz="6000" spc="-50" dirty="0"/>
              <a:t>4. </a:t>
            </a:r>
            <a:r>
              <a:rPr lang="ko-KR" altLang="en-US" sz="6000" spc="-50" dirty="0"/>
              <a:t>함수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3FD8154B-05DB-42B6-A55C-82712B4391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4654815"/>
              </p:ext>
            </p:extLst>
          </p:nvPr>
        </p:nvGraphicFramePr>
        <p:xfrm>
          <a:off x="4451927" y="1717259"/>
          <a:ext cx="6779491" cy="4221305"/>
        </p:xfrm>
        <a:graphic>
          <a:graphicData uri="http://schemas.openxmlformats.org/drawingml/2006/table">
            <a:tbl>
              <a:tblPr firstRow="1" firstCol="1" bandRow="1"/>
              <a:tblGrid>
                <a:gridCol w="2868909">
                  <a:extLst>
                    <a:ext uri="{9D8B030D-6E8A-4147-A177-3AD203B41FA5}">
                      <a16:colId xmlns:a16="http://schemas.microsoft.com/office/drawing/2014/main" val="1845806244"/>
                    </a:ext>
                  </a:extLst>
                </a:gridCol>
                <a:gridCol w="3910582">
                  <a:extLst>
                    <a:ext uri="{9D8B030D-6E8A-4147-A177-3AD203B41FA5}">
                      <a16:colId xmlns:a16="http://schemas.microsoft.com/office/drawing/2014/main" val="2686347648"/>
                    </a:ext>
                  </a:extLst>
                </a:gridCol>
              </a:tblGrid>
              <a:tr h="894823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setup();</a:t>
                      </a:r>
                      <a:endParaRPr lang="en-US" altLang="ko-KR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7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프로그램이 시작된 후 전역 변수 초기화 및 윈도우 설정</a:t>
                      </a:r>
                      <a:endParaRPr lang="ko-KR" altLang="en-US" sz="3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9901121"/>
                  </a:ext>
                </a:extLst>
              </a:tr>
              <a:tr h="640190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draw();</a:t>
                      </a:r>
                      <a:endParaRPr lang="en-US" altLang="ko-KR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미로가 생성되었을 경우</a:t>
                      </a:r>
                      <a:r>
                        <a:rPr lang="en-US" altLang="ko-KR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ko-KR" alt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미로를 그린다</a:t>
                      </a:r>
                      <a:r>
                        <a:rPr lang="en-US" altLang="ko-KR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5129324"/>
                  </a:ext>
                </a:extLst>
              </a:tr>
              <a:tr h="702956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freeMemory();</a:t>
                      </a:r>
                      <a:endParaRPr lang="en-US" altLang="ko-KR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 생성 알고리즘 중 사용되었던 메모리를 해제시킨다</a:t>
                      </a:r>
                      <a:r>
                        <a:rPr lang="en-US" altLang="ko-KR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457740"/>
                  </a:ext>
                </a:extLst>
              </a:tr>
              <a:tr h="640190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Bool DFS();</a:t>
                      </a:r>
                      <a:endParaRPr lang="en-US" altLang="ko-KR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미로가 생성되었을 경우</a:t>
                      </a:r>
                      <a:r>
                        <a:rPr lang="en-US" altLang="ko-KR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DFS</a:t>
                      </a:r>
                      <a:r>
                        <a:rPr lang="ko-KR" alt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를 진행한다</a:t>
                      </a:r>
                      <a:r>
                        <a:rPr lang="en-US" altLang="ko-KR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8207805"/>
                  </a:ext>
                </a:extLst>
              </a:tr>
              <a:tr h="702956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DFSdraw();</a:t>
                      </a:r>
                      <a:endParaRPr lang="en-US" altLang="ko-KR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DFS</a:t>
                      </a:r>
                      <a:r>
                        <a:rPr lang="ko-KR" alt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가 성공적으로 이루어졌을 경우</a:t>
                      </a:r>
                      <a:r>
                        <a:rPr lang="en-US" altLang="ko-KR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DFS </a:t>
                      </a:r>
                      <a:r>
                        <a:rPr lang="ko-KR" alt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과정과 결과를 화면에 그린다</a:t>
                      </a:r>
                      <a:r>
                        <a:rPr lang="en-US" altLang="ko-KR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4123213"/>
                  </a:ext>
                </a:extLst>
              </a:tr>
              <a:tr h="640190"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 b="0" i="0" u="none" strike="noStrike" kern="10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Void printMaze();</a:t>
                      </a:r>
                      <a:endParaRPr lang="en-US" altLang="ko-KR" sz="3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ko-KR" altLang="en-US" sz="17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미로를 출력하고 </a:t>
                      </a:r>
                      <a:r>
                        <a:rPr lang="en-US" sz="1700" b="0" i="0" u="none" strike="noStrike" kern="100" dirty="0" err="1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maze.maz</a:t>
                      </a:r>
                      <a:r>
                        <a:rPr lang="en-US" sz="17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ko-KR" altLang="en-US" sz="17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파일로 내보낸다</a:t>
                      </a:r>
                      <a:r>
                        <a:rPr lang="en-US" altLang="ko-KR" sz="1700" b="0" i="0" u="none" strike="noStrike" kern="100" dirty="0">
                          <a:effectLst/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Times New Roman" panose="02020603050405020304" pitchFamily="18" charset="0"/>
                        </a:rPr>
                        <a:t>.</a:t>
                      </a:r>
                      <a:endParaRPr lang="ko-KR" altLang="en-US" sz="3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5415" marR="115415" marT="1603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07241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9813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27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5" name="Rectangle 29">
            <a:extLst>
              <a:ext uri="{FF2B5EF4-FFF2-40B4-BE49-F238E27FC236}">
                <a16:creationId xmlns:a16="http://schemas.microsoft.com/office/drawing/2014/main" id="{4843B56B-DD63-40AB-85E1-E18901E1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19344E4-CB02-427C-9FF0-E06375167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20E33D0-A190-4F8A-9DB6-C531C95CA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12192000" cy="6099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1E09F-E00C-4560-8837-0C4121F866E1}"/>
              </a:ext>
            </a:extLst>
          </p:cNvPr>
          <p:cNvSpPr txBox="1"/>
          <p:nvPr/>
        </p:nvSpPr>
        <p:spPr>
          <a:xfrm>
            <a:off x="3432122" y="2887352"/>
            <a:ext cx="53277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/>
              <a:t>감사합니다</a:t>
            </a:r>
            <a:r>
              <a:rPr lang="en-US" altLang="ko-KR" sz="8000" dirty="0"/>
              <a:t>.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465693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 </a:t>
            </a:r>
            <a:r>
              <a:rPr lang="en-US" altLang="ko-KR" dirty="0"/>
              <a:t>- </a:t>
            </a:r>
            <a:r>
              <a:rPr lang="ko-KR" altLang="en-US" dirty="0"/>
              <a:t>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3C23D0-5BDD-49B0-A12A-72E285DA8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기존의 </a:t>
            </a:r>
            <a:r>
              <a:rPr lang="en-US" altLang="ko-KR" dirty="0"/>
              <a:t>Eller’s Algorithm</a:t>
            </a:r>
            <a:r>
              <a:rPr lang="ko-KR" altLang="en-US" dirty="0"/>
              <a:t>을 변형해 </a:t>
            </a:r>
            <a:r>
              <a:rPr lang="en-US" altLang="ko-KR" dirty="0"/>
              <a:t>teleport platform</a:t>
            </a:r>
            <a:r>
              <a:rPr lang="ko-KR" altLang="en-US" dirty="0"/>
              <a:t>이 존재하는 미로를 생성하는 미로 생성 알고리즘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DFS</a:t>
            </a:r>
            <a:r>
              <a:rPr lang="ko-KR" altLang="en-US" dirty="0"/>
              <a:t> 탐색</a:t>
            </a:r>
            <a:r>
              <a:rPr lang="en-US" altLang="ko-KR" dirty="0"/>
              <a:t>, </a:t>
            </a:r>
            <a:r>
              <a:rPr lang="ko-KR" altLang="en-US" dirty="0"/>
              <a:t>파일 출력 기능 또한 구현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1487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 </a:t>
            </a:r>
            <a:r>
              <a:rPr lang="en-US" altLang="ko-KR" dirty="0"/>
              <a:t>– </a:t>
            </a:r>
            <a:r>
              <a:rPr lang="ko-KR" altLang="en-US" dirty="0"/>
              <a:t>프로그램 흐름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5F5E582-AD96-4F4E-85AA-776A09A5D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002" t="23128" r="68655" b="63453"/>
          <a:stretch/>
        </p:blipFill>
        <p:spPr>
          <a:xfrm>
            <a:off x="1393621" y="3150829"/>
            <a:ext cx="2969793" cy="3052725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624C273-D65F-4EE7-A424-41ABB14BDD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24" b="1"/>
          <a:stretch/>
        </p:blipFill>
        <p:spPr>
          <a:xfrm>
            <a:off x="6089904" y="3020649"/>
            <a:ext cx="4796113" cy="2215254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234493B6-578C-441A-837F-6A0980F366AE}"/>
              </a:ext>
            </a:extLst>
          </p:cNvPr>
          <p:cNvSpPr/>
          <p:nvPr/>
        </p:nvSpPr>
        <p:spPr>
          <a:xfrm>
            <a:off x="4704347" y="3995929"/>
            <a:ext cx="902369" cy="503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311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 </a:t>
            </a:r>
            <a:r>
              <a:rPr lang="en-US" altLang="ko-KR" dirty="0"/>
              <a:t>– </a:t>
            </a:r>
            <a:r>
              <a:rPr lang="ko-KR" altLang="en-US" dirty="0"/>
              <a:t>프로그램 흐름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295D656-FC29-4BA8-B902-DE62928C7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"/>
          <a:stretch/>
        </p:blipFill>
        <p:spPr>
          <a:xfrm>
            <a:off x="4267200" y="2516642"/>
            <a:ext cx="3285966" cy="357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12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 </a:t>
            </a:r>
            <a:r>
              <a:rPr lang="en-US" altLang="ko-KR" dirty="0"/>
              <a:t>– </a:t>
            </a:r>
            <a:r>
              <a:rPr lang="ko-KR" altLang="en-US" dirty="0"/>
              <a:t>프로그램 흐름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2ADAB8B-853E-4167-B29D-196F23B83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451" y="2651337"/>
            <a:ext cx="3417495" cy="361718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F083E76-C85D-43D8-88FB-C2F3A2CE0F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38" t="25479" r="76989" b="67572"/>
          <a:stretch/>
        </p:blipFill>
        <p:spPr>
          <a:xfrm>
            <a:off x="1797304" y="3513258"/>
            <a:ext cx="2873030" cy="1587500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03A92749-1280-4FDB-BF69-7161BD26F7BF}"/>
              </a:ext>
            </a:extLst>
          </p:cNvPr>
          <p:cNvSpPr/>
          <p:nvPr/>
        </p:nvSpPr>
        <p:spPr>
          <a:xfrm>
            <a:off x="5185982" y="4055067"/>
            <a:ext cx="902369" cy="503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99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4A0336-662C-41C3-8DC8-3104A1694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bandicam 2021-06-21 20-34-56-567">
            <a:hlinkClick r:id="" action="ppaction://media"/>
            <a:extLst>
              <a:ext uri="{FF2B5EF4-FFF2-40B4-BE49-F238E27FC236}">
                <a16:creationId xmlns:a16="http://schemas.microsoft.com/office/drawing/2014/main" id="{D69903C4-9BD5-4353-B631-7C5D95EECA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5557" y="531876"/>
            <a:ext cx="10300886" cy="579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76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알고리즘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72AF93B9-2D52-42A7-A4E1-9B920C67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2717800"/>
            <a:ext cx="9144000" cy="3127248"/>
          </a:xfrm>
        </p:spPr>
        <p:txBody>
          <a:bodyPr/>
          <a:lstStyle/>
          <a:p>
            <a:r>
              <a:rPr lang="ko-KR" altLang="en-US" dirty="0"/>
              <a:t> </a:t>
            </a:r>
            <a:r>
              <a:rPr lang="en-US" altLang="ko-KR" dirty="0"/>
              <a:t>Eller’s algorithm</a:t>
            </a:r>
            <a:r>
              <a:rPr lang="ko-KR" altLang="en-US" dirty="0"/>
              <a:t>의 경우</a:t>
            </a:r>
            <a:r>
              <a:rPr lang="en-US" altLang="ko-KR" dirty="0"/>
              <a:t>, </a:t>
            </a:r>
            <a:r>
              <a:rPr lang="ko-KR" altLang="en-US" dirty="0"/>
              <a:t>과정은 간단히 </a:t>
            </a:r>
            <a:r>
              <a:rPr lang="en-US" altLang="ko-KR" dirty="0"/>
              <a:t>3</a:t>
            </a:r>
            <a:r>
              <a:rPr lang="ko-KR" altLang="en-US" dirty="0"/>
              <a:t>단계로 이루어진다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1. </a:t>
            </a:r>
            <a:r>
              <a:rPr lang="ko-KR" altLang="en-US" dirty="0"/>
              <a:t>집합에 속하지 않은 방마다 집합을 생성하고 속하게 만든다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방의 번호가 오른쪽 방의 번호와 다르다면 확률적으로 두 방 사이의 벽을 허문다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각 방의 아래쪽 벽을 확률적으로 허문다</a:t>
            </a:r>
            <a:r>
              <a:rPr lang="en-US" altLang="ko-KR" dirty="0"/>
              <a:t>. </a:t>
            </a:r>
            <a:r>
              <a:rPr lang="ko-KR" altLang="en-US" dirty="0"/>
              <a:t>허문 벽의 아래쪽 방은 그 위쪽 방의 집합에 속하도록 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1188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알고리즘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72AF93B9-2D52-42A7-A4E1-9B920C67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2641600"/>
            <a:ext cx="9144000" cy="3127248"/>
          </a:xfrm>
        </p:spPr>
        <p:txBody>
          <a:bodyPr/>
          <a:lstStyle/>
          <a:p>
            <a:r>
              <a:rPr lang="ko-KR" altLang="en-US" dirty="0"/>
              <a:t> 변형된 </a:t>
            </a:r>
            <a:r>
              <a:rPr lang="en-US" altLang="ko-KR" dirty="0"/>
              <a:t>Eller’s algorithm</a:t>
            </a:r>
            <a:r>
              <a:rPr lang="ko-KR" altLang="en-US" dirty="0"/>
              <a:t>의 경우</a:t>
            </a:r>
            <a:r>
              <a:rPr lang="en-US" altLang="ko-KR" dirty="0"/>
              <a:t>, </a:t>
            </a:r>
            <a:r>
              <a:rPr lang="ko-KR" altLang="en-US" dirty="0"/>
              <a:t>과정은 간단히 </a:t>
            </a:r>
            <a:r>
              <a:rPr lang="en-US" altLang="ko-KR" dirty="0"/>
              <a:t>5</a:t>
            </a:r>
            <a:r>
              <a:rPr lang="ko-KR" altLang="en-US" dirty="0"/>
              <a:t>단계로 이루어진다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1. </a:t>
            </a:r>
            <a:r>
              <a:rPr lang="ko-KR" altLang="en-US" dirty="0"/>
              <a:t>집합에 속하지 않은 방마다 집합을 생성하고 속하게 만든다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방의 번호가 오른쪽 방의 번호와 다르다면 확률적으로 두 방 사이의 벽을 허문다</a:t>
            </a:r>
            <a:r>
              <a:rPr lang="en-US" altLang="ko-KR" dirty="0"/>
              <a:t>. </a:t>
            </a:r>
            <a:r>
              <a:rPr lang="en-US" altLang="ko-KR" b="1" dirty="0"/>
              <a:t>(+ </a:t>
            </a:r>
            <a:r>
              <a:rPr lang="ko-KR" altLang="en-US" b="1" dirty="0"/>
              <a:t>후보군의 집합까지 고려</a:t>
            </a:r>
            <a:r>
              <a:rPr lang="en-US" altLang="ko-KR" b="1" dirty="0"/>
              <a:t>)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각 방의 아래쪽 벽을 확률적으로 허문다</a:t>
            </a:r>
            <a:r>
              <a:rPr lang="en-US" altLang="ko-KR" dirty="0"/>
              <a:t>. </a:t>
            </a:r>
            <a:r>
              <a:rPr lang="ko-KR" altLang="en-US" dirty="0"/>
              <a:t>허문 벽의 아래쪽 방은 그 위쪽 방의 집합에 속하도록 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15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B012A-E283-46FD-B725-C93767FF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알고리즘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72AF93B9-2D52-42A7-A4E1-9B920C67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0096" y="2730500"/>
            <a:ext cx="9144000" cy="3127248"/>
          </a:xfrm>
        </p:spPr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만약 방이 </a:t>
            </a:r>
            <a:r>
              <a:rPr lang="en-US" altLang="ko-KR" dirty="0"/>
              <a:t>3</a:t>
            </a:r>
            <a:r>
              <a:rPr lang="ko-KR" altLang="en-US" dirty="0"/>
              <a:t>개의 벽으로 둘러싸여 있다면 그 좌표를 </a:t>
            </a:r>
            <a:r>
              <a:rPr lang="ko-KR" altLang="en-US" dirty="0" err="1"/>
              <a:t>텔레포트</a:t>
            </a:r>
            <a:r>
              <a:rPr lang="ko-KR" altLang="en-US" dirty="0"/>
              <a:t> 발판 후보군 집합에 추가시킨다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/>
              <a:t>서로 다른 집합에서 두개의 </a:t>
            </a:r>
            <a:r>
              <a:rPr lang="ko-KR" altLang="en-US" dirty="0" err="1"/>
              <a:t>텔레포트</a:t>
            </a:r>
            <a:r>
              <a:rPr lang="ko-KR" altLang="en-US" dirty="0"/>
              <a:t> 발판 후보를 선택한 뒤</a:t>
            </a:r>
            <a:r>
              <a:rPr lang="en-US" altLang="ko-KR" dirty="0"/>
              <a:t>, </a:t>
            </a:r>
            <a:r>
              <a:rPr lang="ko-KR" altLang="en-US" dirty="0"/>
              <a:t>이를 활성화시킨다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05017369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AnalogousFromLightSeed_2SEEDS">
      <a:dk1>
        <a:srgbClr val="000000"/>
      </a:dk1>
      <a:lt1>
        <a:srgbClr val="FFFFFF"/>
      </a:lt1>
      <a:dk2>
        <a:srgbClr val="412437"/>
      </a:dk2>
      <a:lt2>
        <a:srgbClr val="E2E8E4"/>
      </a:lt2>
      <a:accent1>
        <a:srgbClr val="BA7FA6"/>
      </a:accent1>
      <a:accent2>
        <a:srgbClr val="C193C5"/>
      </a:accent2>
      <a:accent3>
        <a:srgbClr val="C696A2"/>
      </a:accent3>
      <a:accent4>
        <a:srgbClr val="84AD76"/>
      </a:accent4>
      <a:accent5>
        <a:srgbClr val="84AE8B"/>
      </a:accent5>
      <a:accent6>
        <a:srgbClr val="76AE97"/>
      </a:accent6>
      <a:hlink>
        <a:srgbClr val="568E68"/>
      </a:hlink>
      <a:folHlink>
        <a:srgbClr val="7F7F7F"/>
      </a:folHlink>
    </a:clrScheme>
    <a:fontScheme name="Custom 166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596</Words>
  <Application>Microsoft Office PowerPoint</Application>
  <PresentationFormat>와이드스크린</PresentationFormat>
  <Paragraphs>86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Microsoft GothicNeo</vt:lpstr>
      <vt:lpstr>Microsoft GothicNeo Light</vt:lpstr>
      <vt:lpstr>맑은 고딕</vt:lpstr>
      <vt:lpstr>Arial</vt:lpstr>
      <vt:lpstr>Avenir Next LT Pro</vt:lpstr>
      <vt:lpstr>PrismaticVTI</vt:lpstr>
      <vt:lpstr>컴실1 프로젝트 Teleportation Maze</vt:lpstr>
      <vt:lpstr>1. 프로젝트 개요 - 목표</vt:lpstr>
      <vt:lpstr>1. 프로젝트 개요 – 프로그램 흐름</vt:lpstr>
      <vt:lpstr>1. 프로젝트 개요 – 프로그램 흐름</vt:lpstr>
      <vt:lpstr>1. 프로젝트 개요 – 프로그램 흐름</vt:lpstr>
      <vt:lpstr>PowerPoint 프레젠테이션</vt:lpstr>
      <vt:lpstr>2. 알고리즘</vt:lpstr>
      <vt:lpstr>2. 알고리즘</vt:lpstr>
      <vt:lpstr>2. 알고리즘</vt:lpstr>
      <vt:lpstr>PowerPoint 프레젠테이션</vt:lpstr>
      <vt:lpstr>PowerPoint 프레젠테이션</vt:lpstr>
      <vt:lpstr>2. 알고리즘</vt:lpstr>
      <vt:lpstr>3. 자료구조 및 핵심 변수</vt:lpstr>
      <vt:lpstr>3. 자료구조 및 핵심 변수</vt:lpstr>
      <vt:lpstr>4. 함수</vt:lpstr>
      <vt:lpstr>4. 함수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컴실1 프로젝트 Teleportation Maze</dc:title>
  <dc:creator>박준하</dc:creator>
  <cp:lastModifiedBy>박준하</cp:lastModifiedBy>
  <cp:revision>7</cp:revision>
  <dcterms:created xsi:type="dcterms:W3CDTF">2021-06-21T11:14:06Z</dcterms:created>
  <dcterms:modified xsi:type="dcterms:W3CDTF">2021-06-21T13:08:46Z</dcterms:modified>
</cp:coreProperties>
</file>

<file path=docProps/thumbnail.jpeg>
</file>